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2" r:id="rId2"/>
    <p:sldMasterId id="2147483776" r:id="rId3"/>
  </p:sldMasterIdLst>
  <p:notesMasterIdLst>
    <p:notesMasterId r:id="rId25"/>
  </p:notesMasterIdLst>
  <p:sldIdLst>
    <p:sldId id="257" r:id="rId4"/>
    <p:sldId id="293" r:id="rId5"/>
    <p:sldId id="302" r:id="rId6"/>
    <p:sldId id="300" r:id="rId7"/>
    <p:sldId id="269" r:id="rId8"/>
    <p:sldId id="286" r:id="rId9"/>
    <p:sldId id="287" r:id="rId10"/>
    <p:sldId id="294" r:id="rId11"/>
    <p:sldId id="289" r:id="rId12"/>
    <p:sldId id="292" r:id="rId13"/>
    <p:sldId id="288" r:id="rId14"/>
    <p:sldId id="290" r:id="rId15"/>
    <p:sldId id="291" r:id="rId16"/>
    <p:sldId id="295" r:id="rId17"/>
    <p:sldId id="296" r:id="rId18"/>
    <p:sldId id="284" r:id="rId19"/>
    <p:sldId id="301" r:id="rId20"/>
    <p:sldId id="299" r:id="rId21"/>
    <p:sldId id="285" r:id="rId22"/>
    <p:sldId id="297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95" d="100"/>
          <a:sy n="95" d="100"/>
        </p:scale>
        <p:origin x="21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5A05752-1DCA-4CB4-B8CD-64812565DF0E}">
      <dgm:prSet phldrT="[Text]"/>
      <dgm:spPr/>
      <dgm:t>
        <a:bodyPr/>
        <a:lstStyle/>
        <a:p>
          <a:r>
            <a:rPr lang="en-US" dirty="0"/>
            <a:t>X-rays and ultrasounds</a:t>
          </a:r>
          <a:endParaRPr lang="LID4096" dirty="0"/>
        </a:p>
      </dgm:t>
    </dgm:pt>
    <dgm:pt modelId="{E03412A0-224A-4BB9-8B5B-A71B328C6E0A}" type="parTrans" cxnId="{0FB65FC4-D415-4313-A295-92E78AD4B471}">
      <dgm:prSet/>
      <dgm:spPr/>
      <dgm:t>
        <a:bodyPr/>
        <a:lstStyle/>
        <a:p>
          <a:endParaRPr lang="LID4096"/>
        </a:p>
      </dgm:t>
    </dgm:pt>
    <dgm:pt modelId="{E634C960-973D-4C34-A936-E0500D0B7582}" type="sibTrans" cxnId="{0FB65FC4-D415-4313-A295-92E78AD4B471}">
      <dgm:prSet/>
      <dgm:spPr/>
      <dgm:t>
        <a:bodyPr/>
        <a:lstStyle/>
        <a:p>
          <a:endParaRPr lang="LID4096"/>
        </a:p>
      </dgm:t>
    </dgm:pt>
    <dgm:pt modelId="{4324E305-7E68-4A51-AEFD-2E55A147E27A}">
      <dgm:prSet phldrT="[Text]"/>
      <dgm:spPr/>
      <dgm:t>
        <a:bodyPr/>
        <a:lstStyle/>
        <a:p>
          <a:r>
            <a:rPr lang="en-US" dirty="0"/>
            <a:t>Other radiology and nuclear medicine modalities</a:t>
          </a:r>
          <a:endParaRPr lang="LID4096" dirty="0"/>
        </a:p>
      </dgm:t>
    </dgm:pt>
    <dgm:pt modelId="{1834D493-0584-4BA7-92AB-0BA1DE438CD5}" type="parTrans" cxnId="{BC49E3E3-C2AC-4637-8D9B-91CD88463585}">
      <dgm:prSet/>
      <dgm:spPr/>
      <dgm:t>
        <a:bodyPr/>
        <a:lstStyle/>
        <a:p>
          <a:endParaRPr lang="LID4096"/>
        </a:p>
      </dgm:t>
    </dgm:pt>
    <dgm:pt modelId="{D63B9105-B60F-40F3-9803-66A65C4DBDA6}" type="sibTrans" cxnId="{BC49E3E3-C2AC-4637-8D9B-91CD88463585}">
      <dgm:prSet/>
      <dgm:spPr/>
      <dgm:t>
        <a:bodyPr/>
        <a:lstStyle/>
        <a:p>
          <a:endParaRPr lang="LID4096"/>
        </a:p>
      </dgm:t>
    </dgm:pt>
    <dgm:pt modelId="{826987A2-BD18-41CB-9041-4E8B77F5B488}">
      <dgm:prSet phldrT="[Text]"/>
      <dgm:spPr/>
      <dgm:t>
        <a:bodyPr/>
        <a:lstStyle/>
        <a:p>
          <a:r>
            <a:rPr lang="en-US" dirty="0"/>
            <a:t>Pathology imaging</a:t>
          </a:r>
          <a:endParaRPr lang="LID4096" dirty="0"/>
        </a:p>
      </dgm:t>
    </dgm:pt>
    <dgm:pt modelId="{B58FB6FF-5655-4A87-8E84-C5A2CB1D0D7D}" type="parTrans" cxnId="{EF1E70FB-B69A-44AA-AD6C-0494C1823F81}">
      <dgm:prSet/>
      <dgm:spPr/>
      <dgm:t>
        <a:bodyPr/>
        <a:lstStyle/>
        <a:p>
          <a:endParaRPr lang="LID4096"/>
        </a:p>
      </dgm:t>
    </dgm:pt>
    <dgm:pt modelId="{D1446BFE-626A-427E-9358-021152D08771}" type="sibTrans" cxnId="{EF1E70FB-B69A-44AA-AD6C-0494C1823F81}">
      <dgm:prSet/>
      <dgm:spPr/>
      <dgm:t>
        <a:bodyPr/>
        <a:lstStyle/>
        <a:p>
          <a:endParaRPr lang="LID4096"/>
        </a:p>
      </dgm:t>
    </dgm:pt>
    <dgm:pt modelId="{C4054F49-6145-46EA-A38B-6EB8933910A8}">
      <dgm:prSet phldrT="[Text]"/>
      <dgm:spPr/>
      <dgm:t>
        <a:bodyPr/>
        <a:lstStyle/>
        <a:p>
          <a:r>
            <a:rPr lang="en-US" dirty="0"/>
            <a:t>Emerging technologies in imaging and visualization</a:t>
          </a:r>
          <a:endParaRPr lang="LID4096" dirty="0"/>
        </a:p>
      </dgm:t>
    </dgm:pt>
    <dgm:pt modelId="{DEA7297B-B025-4A19-A67F-C7FE87BB2361}" type="parTrans" cxnId="{E1B60CA9-FC28-4A6E-929F-D04D39F3151D}">
      <dgm:prSet/>
      <dgm:spPr/>
      <dgm:t>
        <a:bodyPr/>
        <a:lstStyle/>
        <a:p>
          <a:endParaRPr lang="LID4096"/>
        </a:p>
      </dgm:t>
    </dgm:pt>
    <dgm:pt modelId="{44336810-9293-4953-B1DE-0A824F4550ED}" type="sibTrans" cxnId="{E1B60CA9-FC28-4A6E-929F-D04D39F3151D}">
      <dgm:prSet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Why a diagnostic imaging lecture?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9A2D5D43-2E74-4E57-B365-3E830D405564}" type="pres">
      <dgm:prSet presAssocID="{2FE58475-A90B-4C88-AD57-C93CA5A6F786}" presName="FiveNodes_1" presStyleLbl="node1" presStyleIdx="0" presStyleCnt="5">
        <dgm:presLayoutVars>
          <dgm:bulletEnabled val="1"/>
        </dgm:presLayoutVars>
      </dgm:prSet>
      <dgm:spPr/>
    </dgm:pt>
    <dgm:pt modelId="{6EA64C6E-A5BB-4050-87E4-9C3883B9D7BC}" type="pres">
      <dgm:prSet presAssocID="{2FE58475-A90B-4C88-AD57-C93CA5A6F786}" presName="FiveNodes_2" presStyleLbl="node1" presStyleIdx="1" presStyleCnt="5">
        <dgm:presLayoutVars>
          <dgm:bulletEnabled val="1"/>
        </dgm:presLayoutVars>
      </dgm:prSet>
      <dgm:spPr/>
    </dgm:pt>
    <dgm:pt modelId="{768E547D-29C4-44D4-85DE-1A3A929F328A}" type="pres">
      <dgm:prSet presAssocID="{2FE58475-A90B-4C88-AD57-C93CA5A6F786}" presName="FiveNodes_3" presStyleLbl="node1" presStyleIdx="2" presStyleCnt="5">
        <dgm:presLayoutVars>
          <dgm:bulletEnabled val="1"/>
        </dgm:presLayoutVars>
      </dgm:prSet>
      <dgm:spPr/>
    </dgm:pt>
    <dgm:pt modelId="{BC134D45-BFE5-4524-AC7F-083868AAC844}" type="pres">
      <dgm:prSet presAssocID="{2FE58475-A90B-4C88-AD57-C93CA5A6F786}" presName="FiveNodes_4" presStyleLbl="node1" presStyleIdx="3" presStyleCnt="5">
        <dgm:presLayoutVars>
          <dgm:bulletEnabled val="1"/>
        </dgm:presLayoutVars>
      </dgm:prSet>
      <dgm:spPr/>
    </dgm:pt>
    <dgm:pt modelId="{D6E03B9B-7F98-47E8-9035-98B6E1AD4449}" type="pres">
      <dgm:prSet presAssocID="{2FE58475-A90B-4C88-AD57-C93CA5A6F786}" presName="FiveNodes_5" presStyleLbl="node1" presStyleIdx="4" presStyleCnt="5">
        <dgm:presLayoutVars>
          <dgm:bulletEnabled val="1"/>
        </dgm:presLayoutVars>
      </dgm:prSet>
      <dgm:spPr/>
    </dgm:pt>
    <dgm:pt modelId="{B85595B1-0991-4E69-A3F0-5D48D7896B8C}" type="pres">
      <dgm:prSet presAssocID="{2FE58475-A90B-4C88-AD57-C93CA5A6F786}" presName="FiveConn_1-2" presStyleLbl="fgAccFollowNode1" presStyleIdx="0" presStyleCnt="4">
        <dgm:presLayoutVars>
          <dgm:bulletEnabled val="1"/>
        </dgm:presLayoutVars>
      </dgm:prSet>
      <dgm:spPr/>
    </dgm:pt>
    <dgm:pt modelId="{7CAF873E-BFDF-475A-B97F-5BA2983840D1}" type="pres">
      <dgm:prSet presAssocID="{2FE58475-A90B-4C88-AD57-C93CA5A6F786}" presName="FiveConn_2-3" presStyleLbl="fgAccFollowNode1" presStyleIdx="1" presStyleCnt="4">
        <dgm:presLayoutVars>
          <dgm:bulletEnabled val="1"/>
        </dgm:presLayoutVars>
      </dgm:prSet>
      <dgm:spPr/>
    </dgm:pt>
    <dgm:pt modelId="{3A8BAD7F-9ACF-487A-BA0C-8E5D03B5BFA4}" type="pres">
      <dgm:prSet presAssocID="{2FE58475-A90B-4C88-AD57-C93CA5A6F786}" presName="FiveConn_3-4" presStyleLbl="fgAccFollowNode1" presStyleIdx="2" presStyleCnt="4">
        <dgm:presLayoutVars>
          <dgm:bulletEnabled val="1"/>
        </dgm:presLayoutVars>
      </dgm:prSet>
      <dgm:spPr/>
    </dgm:pt>
    <dgm:pt modelId="{B3E14E87-9D52-4B3C-96C1-E8EBE42A6C83}" type="pres">
      <dgm:prSet presAssocID="{2FE58475-A90B-4C88-AD57-C93CA5A6F786}" presName="FiveConn_4-5" presStyleLbl="fgAccFollowNode1" presStyleIdx="3" presStyleCnt="4">
        <dgm:presLayoutVars>
          <dgm:bulletEnabled val="1"/>
        </dgm:presLayoutVars>
      </dgm:prSet>
      <dgm:spPr/>
    </dgm:pt>
    <dgm:pt modelId="{95224B32-2E5B-40AE-82A4-C3531C967622}" type="pres">
      <dgm:prSet presAssocID="{2FE58475-A90B-4C88-AD57-C93CA5A6F786}" presName="FiveNodes_1_text" presStyleLbl="node1" presStyleIdx="4" presStyleCnt="5">
        <dgm:presLayoutVars>
          <dgm:bulletEnabled val="1"/>
        </dgm:presLayoutVars>
      </dgm:prSet>
      <dgm:spPr/>
    </dgm:pt>
    <dgm:pt modelId="{F1E57433-2919-4F7C-8A19-8D8C208EA782}" type="pres">
      <dgm:prSet presAssocID="{2FE58475-A90B-4C88-AD57-C93CA5A6F786}" presName="FiveNodes_2_text" presStyleLbl="node1" presStyleIdx="4" presStyleCnt="5">
        <dgm:presLayoutVars>
          <dgm:bulletEnabled val="1"/>
        </dgm:presLayoutVars>
      </dgm:prSet>
      <dgm:spPr/>
    </dgm:pt>
    <dgm:pt modelId="{4B9A752D-94B2-43B8-8F1B-AB16577FFBD1}" type="pres">
      <dgm:prSet presAssocID="{2FE58475-A90B-4C88-AD57-C93CA5A6F786}" presName="FiveNodes_3_text" presStyleLbl="node1" presStyleIdx="4" presStyleCnt="5">
        <dgm:presLayoutVars>
          <dgm:bulletEnabled val="1"/>
        </dgm:presLayoutVars>
      </dgm:prSet>
      <dgm:spPr/>
    </dgm:pt>
    <dgm:pt modelId="{AA01A9A2-C097-433B-8C13-D58D1C27293E}" type="pres">
      <dgm:prSet presAssocID="{2FE58475-A90B-4C88-AD57-C93CA5A6F786}" presName="FiveNodes_4_text" presStyleLbl="node1" presStyleIdx="4" presStyleCnt="5">
        <dgm:presLayoutVars>
          <dgm:bulletEnabled val="1"/>
        </dgm:presLayoutVars>
      </dgm:prSet>
      <dgm:spPr/>
    </dgm:pt>
    <dgm:pt modelId="{0FE3C5CC-CFC7-44BB-B09D-977BF600DE07}" type="pres">
      <dgm:prSet presAssocID="{2FE58475-A90B-4C88-AD57-C93CA5A6F7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36C00A-0B6D-4E6B-8C5B-F20FAE80C014}" type="presOf" srcId="{C5A05752-1DCA-4CB4-B8CD-64812565DF0E}" destId="{6EA64C6E-A5BB-4050-87E4-9C3883B9D7BC}" srcOrd="0" destOrd="0" presId="urn:microsoft.com/office/officeart/2005/8/layout/vProcess5"/>
    <dgm:cxn modelId="{EAC6993F-7C4C-4F2E-B148-D31C5A20BA5F}" type="presOf" srcId="{3EA3C719-E9FA-44C1-AE7D-23BD34867BDD}" destId="{B85595B1-0991-4E69-A3F0-5D48D7896B8C}" srcOrd="0" destOrd="0" presId="urn:microsoft.com/office/officeart/2005/8/layout/vProcess5"/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CF504D45-80AC-4253-B89D-09014C0F5A3F}" type="presOf" srcId="{C5A05752-1DCA-4CB4-B8CD-64812565DF0E}" destId="{F1E57433-2919-4F7C-8A19-8D8C208EA782}" srcOrd="1" destOrd="0" presId="urn:microsoft.com/office/officeart/2005/8/layout/vProcess5"/>
    <dgm:cxn modelId="{E74AD648-B8FC-42E1-9ECE-554912DC6937}" type="presOf" srcId="{4324E305-7E68-4A51-AEFD-2E55A147E27A}" destId="{4B9A752D-94B2-43B8-8F1B-AB16577FFBD1}" srcOrd="1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13E80A81-2259-4DD5-A4D5-552BEE645717}" type="presOf" srcId="{826987A2-BD18-41CB-9041-4E8B77F5B488}" destId="{AA01A9A2-C097-433B-8C13-D58D1C27293E}" srcOrd="1" destOrd="0" presId="urn:microsoft.com/office/officeart/2005/8/layout/vProcess5"/>
    <dgm:cxn modelId="{277DD281-AFEF-4792-806F-DCB3A315323B}" type="presOf" srcId="{C4054F49-6145-46EA-A38B-6EB8933910A8}" destId="{D6E03B9B-7F98-47E8-9035-98B6E1AD4449}" srcOrd="0" destOrd="0" presId="urn:microsoft.com/office/officeart/2005/8/layout/vProcess5"/>
    <dgm:cxn modelId="{01DD1E94-A610-434A-959E-C8A194527C00}" type="presOf" srcId="{52854045-A3DA-43B3-B593-3F91D08C2E76}" destId="{95224B32-2E5B-40AE-82A4-C3531C967622}" srcOrd="1" destOrd="0" presId="urn:microsoft.com/office/officeart/2005/8/layout/vProcess5"/>
    <dgm:cxn modelId="{2EB76395-3456-4694-ABB4-FED6782BCA3B}" type="presOf" srcId="{826987A2-BD18-41CB-9041-4E8B77F5B488}" destId="{BC134D45-BFE5-4524-AC7F-083868AAC844}" srcOrd="0" destOrd="0" presId="urn:microsoft.com/office/officeart/2005/8/layout/vProcess5"/>
    <dgm:cxn modelId="{BA1A8995-8B4D-4CE0-9DD3-844D9088011D}" type="presOf" srcId="{D63B9105-B60F-40F3-9803-66A65C4DBDA6}" destId="{3A8BAD7F-9ACF-487A-BA0C-8E5D03B5BFA4}" srcOrd="0" destOrd="0" presId="urn:microsoft.com/office/officeart/2005/8/layout/vProcess5"/>
    <dgm:cxn modelId="{E1B60CA9-FC28-4A6E-929F-D04D39F3151D}" srcId="{2FE58475-A90B-4C88-AD57-C93CA5A6F786}" destId="{C4054F49-6145-46EA-A38B-6EB8933910A8}" srcOrd="4" destOrd="0" parTransId="{DEA7297B-B025-4A19-A67F-C7FE87BB2361}" sibTransId="{44336810-9293-4953-B1DE-0A824F4550ED}"/>
    <dgm:cxn modelId="{3A0E1BC0-99A1-4FB3-AB7C-CFA954956003}" type="presOf" srcId="{52854045-A3DA-43B3-B593-3F91D08C2E76}" destId="{9A2D5D43-2E74-4E57-B365-3E830D405564}" srcOrd="0" destOrd="0" presId="urn:microsoft.com/office/officeart/2005/8/layout/vProcess5"/>
    <dgm:cxn modelId="{0FB65FC4-D415-4313-A295-92E78AD4B471}" srcId="{2FE58475-A90B-4C88-AD57-C93CA5A6F786}" destId="{C5A05752-1DCA-4CB4-B8CD-64812565DF0E}" srcOrd="1" destOrd="0" parTransId="{E03412A0-224A-4BB9-8B5B-A71B328C6E0A}" sibTransId="{E634C960-973D-4C34-A936-E0500D0B7582}"/>
    <dgm:cxn modelId="{B1D557C4-2AE9-4E0C-AA17-C034DDF08E2D}" type="presOf" srcId="{E634C960-973D-4C34-A936-E0500D0B7582}" destId="{7CAF873E-BFDF-475A-B97F-5BA2983840D1}" srcOrd="0" destOrd="0" presId="urn:microsoft.com/office/officeart/2005/8/layout/vProcess5"/>
    <dgm:cxn modelId="{B4E93FC8-9612-41FF-81C5-A2D763EBE1A7}" type="presOf" srcId="{4324E305-7E68-4A51-AEFD-2E55A147E27A}" destId="{768E547D-29C4-44D4-85DE-1A3A929F328A}" srcOrd="0" destOrd="0" presId="urn:microsoft.com/office/officeart/2005/8/layout/vProcess5"/>
    <dgm:cxn modelId="{BC49E3E3-C2AC-4637-8D9B-91CD88463585}" srcId="{2FE58475-A90B-4C88-AD57-C93CA5A6F786}" destId="{4324E305-7E68-4A51-AEFD-2E55A147E27A}" srcOrd="2" destOrd="0" parTransId="{1834D493-0584-4BA7-92AB-0BA1DE438CD5}" sibTransId="{D63B9105-B60F-40F3-9803-66A65C4DBDA6}"/>
    <dgm:cxn modelId="{C8DC9AF6-77E4-43BB-B46A-73B4D3B416D2}" type="presOf" srcId="{C4054F49-6145-46EA-A38B-6EB8933910A8}" destId="{0FE3C5CC-CFC7-44BB-B09D-977BF600DE07}" srcOrd="1" destOrd="0" presId="urn:microsoft.com/office/officeart/2005/8/layout/vProcess5"/>
    <dgm:cxn modelId="{EF1E70FB-B69A-44AA-AD6C-0494C1823F81}" srcId="{2FE58475-A90B-4C88-AD57-C93CA5A6F786}" destId="{826987A2-BD18-41CB-9041-4E8B77F5B488}" srcOrd="3" destOrd="0" parTransId="{B58FB6FF-5655-4A87-8E84-C5A2CB1D0D7D}" sibTransId="{D1446BFE-626A-427E-9358-021152D08771}"/>
    <dgm:cxn modelId="{4741D9FC-8C9F-4B66-A8CC-CAE37034EE57}" type="presOf" srcId="{D1446BFE-626A-427E-9358-021152D08771}" destId="{B3E14E87-9D52-4B3C-96C1-E8EBE42A6C83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85450EA5-1030-4844-8574-BEF2C7EB9BEF}" type="presParOf" srcId="{961E697F-754C-486F-9184-E5C420952927}" destId="{9A2D5D43-2E74-4E57-B365-3E830D405564}" srcOrd="1" destOrd="0" presId="urn:microsoft.com/office/officeart/2005/8/layout/vProcess5"/>
    <dgm:cxn modelId="{C2EE1F90-043A-41AB-B03D-9D70954FC272}" type="presParOf" srcId="{961E697F-754C-486F-9184-E5C420952927}" destId="{6EA64C6E-A5BB-4050-87E4-9C3883B9D7BC}" srcOrd="2" destOrd="0" presId="urn:microsoft.com/office/officeart/2005/8/layout/vProcess5"/>
    <dgm:cxn modelId="{6744A918-0DBC-4729-834D-311F1C7C1EC6}" type="presParOf" srcId="{961E697F-754C-486F-9184-E5C420952927}" destId="{768E547D-29C4-44D4-85DE-1A3A929F328A}" srcOrd="3" destOrd="0" presId="urn:microsoft.com/office/officeart/2005/8/layout/vProcess5"/>
    <dgm:cxn modelId="{92723D52-35F6-4816-B727-76B1B040661D}" type="presParOf" srcId="{961E697F-754C-486F-9184-E5C420952927}" destId="{BC134D45-BFE5-4524-AC7F-083868AAC844}" srcOrd="4" destOrd="0" presId="urn:microsoft.com/office/officeart/2005/8/layout/vProcess5"/>
    <dgm:cxn modelId="{258306F9-563B-454B-96E8-428DC0FD22B1}" type="presParOf" srcId="{961E697F-754C-486F-9184-E5C420952927}" destId="{D6E03B9B-7F98-47E8-9035-98B6E1AD4449}" srcOrd="5" destOrd="0" presId="urn:microsoft.com/office/officeart/2005/8/layout/vProcess5"/>
    <dgm:cxn modelId="{52483527-494C-4FFB-9727-8B92DB9E86EA}" type="presParOf" srcId="{961E697F-754C-486F-9184-E5C420952927}" destId="{B85595B1-0991-4E69-A3F0-5D48D7896B8C}" srcOrd="6" destOrd="0" presId="urn:microsoft.com/office/officeart/2005/8/layout/vProcess5"/>
    <dgm:cxn modelId="{BE95BE15-C2BC-4724-B0AB-47AF0AD39847}" type="presParOf" srcId="{961E697F-754C-486F-9184-E5C420952927}" destId="{7CAF873E-BFDF-475A-B97F-5BA2983840D1}" srcOrd="7" destOrd="0" presId="urn:microsoft.com/office/officeart/2005/8/layout/vProcess5"/>
    <dgm:cxn modelId="{C6EF37ED-35F9-4F40-A609-29DE94491F37}" type="presParOf" srcId="{961E697F-754C-486F-9184-E5C420952927}" destId="{3A8BAD7F-9ACF-487A-BA0C-8E5D03B5BFA4}" srcOrd="8" destOrd="0" presId="urn:microsoft.com/office/officeart/2005/8/layout/vProcess5"/>
    <dgm:cxn modelId="{17552433-1D60-48CA-8D9B-A1F5B1EE5892}" type="presParOf" srcId="{961E697F-754C-486F-9184-E5C420952927}" destId="{B3E14E87-9D52-4B3C-96C1-E8EBE42A6C83}" srcOrd="9" destOrd="0" presId="urn:microsoft.com/office/officeart/2005/8/layout/vProcess5"/>
    <dgm:cxn modelId="{49138B6C-8011-4E9B-98FA-2C2054FE05A8}" type="presParOf" srcId="{961E697F-754C-486F-9184-E5C420952927}" destId="{95224B32-2E5B-40AE-82A4-C3531C967622}" srcOrd="10" destOrd="0" presId="urn:microsoft.com/office/officeart/2005/8/layout/vProcess5"/>
    <dgm:cxn modelId="{449A0A16-9BC3-4F7F-8E7D-8BDEC420185E}" type="presParOf" srcId="{961E697F-754C-486F-9184-E5C420952927}" destId="{F1E57433-2919-4F7C-8A19-8D8C208EA782}" srcOrd="11" destOrd="0" presId="urn:microsoft.com/office/officeart/2005/8/layout/vProcess5"/>
    <dgm:cxn modelId="{2FF820A3-ADB8-4068-9F89-CFC24625CE56}" type="presParOf" srcId="{961E697F-754C-486F-9184-E5C420952927}" destId="{4B9A752D-94B2-43B8-8F1B-AB16577FFBD1}" srcOrd="12" destOrd="0" presId="urn:microsoft.com/office/officeart/2005/8/layout/vProcess5"/>
    <dgm:cxn modelId="{C51639D3-B0D9-432C-AA15-81CF7DBECD92}" type="presParOf" srcId="{961E697F-754C-486F-9184-E5C420952927}" destId="{AA01A9A2-C097-433B-8C13-D58D1C27293E}" srcOrd="13" destOrd="0" presId="urn:microsoft.com/office/officeart/2005/8/layout/vProcess5"/>
    <dgm:cxn modelId="{2C35F89B-0FE8-4D2E-BFA2-A0D1D9EF216F}" type="presParOf" srcId="{961E697F-754C-486F-9184-E5C420952927}" destId="{0FE3C5CC-CFC7-44BB-B09D-977BF600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D5D43-2E74-4E57-B365-3E830D405564}">
      <dsp:nvSpPr>
        <dsp:cNvPr id="0" name=""/>
        <dsp:cNvSpPr/>
      </dsp:nvSpPr>
      <dsp:spPr>
        <a:xfrm>
          <a:off x="0" y="0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a diagnostic imaging lecture?</a:t>
          </a:r>
          <a:endParaRPr lang="LID4096" sz="2400" kern="1200" dirty="0"/>
        </a:p>
      </dsp:txBody>
      <dsp:txXfrm>
        <a:off x="25342" y="25342"/>
        <a:ext cx="4422827" cy="814546"/>
      </dsp:txXfrm>
    </dsp:sp>
    <dsp:sp modelId="{6EA64C6E-A5BB-4050-87E4-9C3883B9D7BC}">
      <dsp:nvSpPr>
        <dsp:cNvPr id="0" name=""/>
        <dsp:cNvSpPr/>
      </dsp:nvSpPr>
      <dsp:spPr>
        <a:xfrm>
          <a:off x="407556" y="985401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X-rays and ultrasounds</a:t>
          </a:r>
          <a:endParaRPr lang="LID4096" sz="2400" kern="1200" dirty="0"/>
        </a:p>
      </dsp:txBody>
      <dsp:txXfrm>
        <a:off x="432898" y="1010743"/>
        <a:ext cx="4437071" cy="814546"/>
      </dsp:txXfrm>
    </dsp:sp>
    <dsp:sp modelId="{768E547D-29C4-44D4-85DE-1A3A929F328A}">
      <dsp:nvSpPr>
        <dsp:cNvPr id="0" name=""/>
        <dsp:cNvSpPr/>
      </dsp:nvSpPr>
      <dsp:spPr>
        <a:xfrm>
          <a:off x="815112" y="1970803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 radiology and nuclear medicine modalities</a:t>
          </a:r>
          <a:endParaRPr lang="LID4096" sz="2400" kern="1200" dirty="0"/>
        </a:p>
      </dsp:txBody>
      <dsp:txXfrm>
        <a:off x="840454" y="1996145"/>
        <a:ext cx="4437071" cy="814546"/>
      </dsp:txXfrm>
    </dsp:sp>
    <dsp:sp modelId="{BC134D45-BFE5-4524-AC7F-083868AAC844}">
      <dsp:nvSpPr>
        <dsp:cNvPr id="0" name=""/>
        <dsp:cNvSpPr/>
      </dsp:nvSpPr>
      <dsp:spPr>
        <a:xfrm>
          <a:off x="1222669" y="2956205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Pathology imaging</a:t>
          </a:r>
          <a:endParaRPr lang="LID4096" sz="2400" kern="1200" dirty="0"/>
        </a:p>
      </dsp:txBody>
      <dsp:txXfrm>
        <a:off x="1248011" y="2981547"/>
        <a:ext cx="4437071" cy="814546"/>
      </dsp:txXfrm>
    </dsp:sp>
    <dsp:sp modelId="{D6E03B9B-7F98-47E8-9035-98B6E1AD4449}">
      <dsp:nvSpPr>
        <dsp:cNvPr id="0" name=""/>
        <dsp:cNvSpPr/>
      </dsp:nvSpPr>
      <dsp:spPr>
        <a:xfrm>
          <a:off x="1630225" y="3941607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Emerging technologies in imaging and visualization</a:t>
          </a:r>
          <a:endParaRPr lang="LID4096" sz="2400" kern="1200" dirty="0"/>
        </a:p>
      </dsp:txBody>
      <dsp:txXfrm>
        <a:off x="1655567" y="3966949"/>
        <a:ext cx="4437071" cy="814546"/>
      </dsp:txXfrm>
    </dsp:sp>
    <dsp:sp modelId="{B85595B1-0991-4E69-A3F0-5D48D7896B8C}">
      <dsp:nvSpPr>
        <dsp:cNvPr id="0" name=""/>
        <dsp:cNvSpPr/>
      </dsp:nvSpPr>
      <dsp:spPr>
        <a:xfrm>
          <a:off x="4895311" y="632099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021851" y="632099"/>
        <a:ext cx="309320" cy="423206"/>
      </dsp:txXfrm>
    </dsp:sp>
    <dsp:sp modelId="{7CAF873E-BFDF-475A-B97F-5BA2983840D1}">
      <dsp:nvSpPr>
        <dsp:cNvPr id="0" name=""/>
        <dsp:cNvSpPr/>
      </dsp:nvSpPr>
      <dsp:spPr>
        <a:xfrm>
          <a:off x="5302867" y="1617500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429407" y="1617500"/>
        <a:ext cx="309320" cy="423206"/>
      </dsp:txXfrm>
    </dsp:sp>
    <dsp:sp modelId="{3A8BAD7F-9ACF-487A-BA0C-8E5D03B5BFA4}">
      <dsp:nvSpPr>
        <dsp:cNvPr id="0" name=""/>
        <dsp:cNvSpPr/>
      </dsp:nvSpPr>
      <dsp:spPr>
        <a:xfrm>
          <a:off x="5710424" y="2588482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836964" y="2588482"/>
        <a:ext cx="309320" cy="423206"/>
      </dsp:txXfrm>
    </dsp:sp>
    <dsp:sp modelId="{B3E14E87-9D52-4B3C-96C1-E8EBE42A6C83}">
      <dsp:nvSpPr>
        <dsp:cNvPr id="0" name=""/>
        <dsp:cNvSpPr/>
      </dsp:nvSpPr>
      <dsp:spPr>
        <a:xfrm>
          <a:off x="6117980" y="3583497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6244520" y="3583497"/>
        <a:ext cx="309320" cy="423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09/03/2024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1CGzk-nV06g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PRhQE4DADuw?feature=oemb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l9swbAtRRbg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63225" y="963752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8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Diagnostic imaging</a:t>
            </a:r>
            <a:b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</a:br>
            <a: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a quick over or review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3760719" y="6084571"/>
            <a:ext cx="914328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4" name="Picture 3" descr="A hand x-ray of a hand&#10;&#10;Description automatically generated">
            <a:extLst>
              <a:ext uri="{FF2B5EF4-FFF2-40B4-BE49-F238E27FC236}">
                <a16:creationId xmlns:a16="http://schemas.microsoft.com/office/drawing/2014/main" id="{F6D7A99D-BE98-6D06-8F7B-CA6990F3D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19" y="2165475"/>
            <a:ext cx="4928554" cy="3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4857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Medicine</a:t>
            </a:r>
          </a:p>
          <a:p>
            <a:r>
              <a:rPr lang="en-US" dirty="0"/>
              <a:t> the signal is put inside you, </a:t>
            </a:r>
          </a:p>
          <a:p>
            <a:r>
              <a:rPr lang="en-US" dirty="0"/>
              <a:t> less anatomic precision</a:t>
            </a:r>
          </a:p>
          <a:p>
            <a:r>
              <a:rPr lang="en-US" dirty="0"/>
              <a:t> so often coupled with CT or MRI</a:t>
            </a:r>
          </a:p>
          <a:p>
            <a:endParaRPr lang="en-US" dirty="0"/>
          </a:p>
          <a:p>
            <a:r>
              <a:rPr lang="en-US" dirty="0"/>
              <a:t>PET = positron emission tomography</a:t>
            </a:r>
          </a:p>
          <a:p>
            <a:endParaRPr lang="en-US" dirty="0"/>
          </a:p>
          <a:p>
            <a:r>
              <a:rPr lang="en-US" dirty="0"/>
              <a:t>radioactive molecules (tracers) are put into patients, the tracers can be a molecule that indicates where something is consumed, </a:t>
            </a:r>
          </a:p>
          <a:p>
            <a:r>
              <a:rPr lang="en-US" dirty="0"/>
              <a:t>tracers give positrons off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 + metadata (DICOM); </a:t>
            </a:r>
            <a:r>
              <a:rPr lang="en-US" i="1" dirty="0">
                <a:sym typeface="Wingdings" panose="05000000000000000000" pitchFamily="2" charset="2"/>
              </a:rPr>
              <a:t>HEAVY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E0F4-0F66-84FF-88B8-9C8890AE8838}"/>
              </a:ext>
            </a:extLst>
          </p:cNvPr>
          <p:cNvSpPr txBox="1"/>
          <p:nvPr/>
        </p:nvSpPr>
        <p:spPr>
          <a:xfrm>
            <a:off x="7000875" y="5021585"/>
            <a:ext cx="376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18-FDG PET-CT (normal heart at work)</a:t>
            </a:r>
          </a:p>
          <a:p>
            <a:r>
              <a:rPr lang="en-US" sz="800" dirty="0"/>
              <a:t>Case courtesy of Pir Abdul Ahad Aziz Qureshi, Radiopaedia.org, </a:t>
            </a:r>
            <a:r>
              <a:rPr lang="en-US" sz="800" dirty="0" err="1"/>
              <a:t>rID</a:t>
            </a:r>
            <a:r>
              <a:rPr lang="en-US" sz="800" dirty="0"/>
              <a:t>: 68166</a:t>
            </a:r>
            <a:endParaRPr lang="LID4096" sz="800" dirty="0"/>
          </a:p>
        </p:txBody>
      </p:sp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2EF391DA-0234-B377-B3ED-7F9A9A86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417295"/>
            <a:ext cx="3362795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1" y="1002632"/>
            <a:ext cx="600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1980s: First clinical MRI scanners</a:t>
            </a:r>
          </a:p>
          <a:p>
            <a:endParaRPr lang="en-US" dirty="0"/>
          </a:p>
          <a:p>
            <a:r>
              <a:rPr lang="en-US" dirty="0"/>
              <a:t>In MRI the signal comes from the patient/participant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16A8-4594-ECEE-DACE-1EA07333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0" y="2970822"/>
            <a:ext cx="4002087" cy="29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4B610-D6A1-6F5F-9A94-B882E7C45E84}"/>
              </a:ext>
            </a:extLst>
          </p:cNvPr>
          <p:cNvSpPr txBox="1"/>
          <p:nvPr/>
        </p:nvSpPr>
        <p:spPr>
          <a:xfrm>
            <a:off x="2807369" y="5996016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courtesy of NASA, altered by speaker</a:t>
            </a:r>
            <a:endParaRPr lang="LID4096" sz="900" dirty="0"/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3D1EF100-C025-1A3A-82A5-51E6CEB2FA36}"/>
              </a:ext>
            </a:extLst>
          </p:cNvPr>
          <p:cNvSpPr/>
          <p:nvPr/>
        </p:nvSpPr>
        <p:spPr>
          <a:xfrm>
            <a:off x="2807369" y="2692077"/>
            <a:ext cx="1010652" cy="1331176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8B65-8D5D-209D-A4C7-0436CB00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6" y="2970822"/>
            <a:ext cx="3630772" cy="2429614"/>
          </a:xfrm>
          <a:prstGeom prst="rect">
            <a:avLst/>
          </a:prstGeom>
        </p:spPr>
      </p:pic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B581A956-8AE3-67DC-6424-3DDBC1D78EA4}"/>
              </a:ext>
            </a:extLst>
          </p:cNvPr>
          <p:cNvSpPr/>
          <p:nvPr/>
        </p:nvSpPr>
        <p:spPr>
          <a:xfrm>
            <a:off x="6438141" y="2202961"/>
            <a:ext cx="4574764" cy="4023887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85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0" y="1002632"/>
            <a:ext cx="782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scanners use a main magnetic field, coils, shims, and </a:t>
            </a:r>
            <a:r>
              <a:rPr lang="en-US" dirty="0" err="1"/>
              <a:t>radiofequency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nline Media 4" title="How Does an MRI Scan Work?">
            <a:hlinkClick r:id="" action="ppaction://media"/>
            <a:extLst>
              <a:ext uri="{FF2B5EF4-FFF2-40B4-BE49-F238E27FC236}">
                <a16:creationId xmlns:a16="http://schemas.microsoft.com/office/drawing/2014/main" id="{90011E80-AFE4-EF97-5A32-445F608E5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2150" y="1669912"/>
            <a:ext cx="6911975" cy="390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65FB7-1ABB-F168-3804-F435A45D0B3E}"/>
              </a:ext>
            </a:extLst>
          </p:cNvPr>
          <p:cNvSpPr txBox="1"/>
          <p:nvPr/>
        </p:nvSpPr>
        <p:spPr>
          <a:xfrm>
            <a:off x="1962150" y="6054739"/>
            <a:ext cx="978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signal that needs a lot of computation to be turned into something that you see in XYZ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7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942975" y="1047750"/>
            <a:ext cx="7888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is set of settings and timings for RF pulses (time to echo, repetition time) and gradients </a:t>
            </a:r>
          </a:p>
          <a:p>
            <a:endParaRPr lang="en-US" dirty="0"/>
          </a:p>
          <a:p>
            <a:r>
              <a:rPr lang="en-US" dirty="0"/>
              <a:t>Common medical sequences :T1,(T1+C), T2, T2*, FLAIR, PD, DWI, TOF…              </a:t>
            </a:r>
          </a:p>
          <a:p>
            <a:endParaRPr lang="en-US" dirty="0"/>
          </a:p>
          <a:p>
            <a:r>
              <a:rPr lang="en-US" dirty="0"/>
              <a:t>Newer technologies are a vendor created chaos of terminology</a:t>
            </a:r>
          </a:p>
          <a:p>
            <a:endParaRPr lang="en-US" dirty="0"/>
          </a:p>
          <a:p>
            <a:pPr lvl="1"/>
            <a:r>
              <a:rPr lang="en-US" dirty="0"/>
              <a:t>Example: a balanced gradient echo has 5 different names b/c manufacturers i.e. </a:t>
            </a:r>
            <a:r>
              <a:rPr lang="en-US" sz="1400" dirty="0"/>
              <a:t>Philips, </a:t>
            </a:r>
            <a:r>
              <a:rPr lang="en-US" sz="1400" dirty="0" err="1"/>
              <a:t>Siemans</a:t>
            </a:r>
            <a:r>
              <a:rPr lang="en-US" sz="1400" dirty="0"/>
              <a:t>, Toshiba, GE, </a:t>
            </a:r>
            <a:r>
              <a:rPr lang="en-US" sz="1400" dirty="0" err="1"/>
              <a:t>Hitashu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-up of a brain scan&#10;&#10;Description automatically generated">
            <a:extLst>
              <a:ext uri="{FF2B5EF4-FFF2-40B4-BE49-F238E27FC236}">
                <a16:creationId xmlns:a16="http://schemas.microsoft.com/office/drawing/2014/main" id="{E070D648-813A-335C-ACED-D266D64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1" y="3718226"/>
            <a:ext cx="6746842" cy="28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other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Emerging sequences: ASL, connectomes (DTI + tractography)</a:t>
            </a:r>
          </a:p>
          <a:p>
            <a:endParaRPr lang="en-US" dirty="0"/>
          </a:p>
          <a:p>
            <a:r>
              <a:rPr lang="en-US" dirty="0"/>
              <a:t>Functional MRI: look at activity BOLD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Spectroscopy: metabolites/chemicals  by peaks, not a true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2C603-FE08-2C7E-64FB-8D54657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8" y="2433790"/>
            <a:ext cx="4220112" cy="35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 MRI?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Computationally very similar to CT, 3D arrays and in DICOM metadata,</a:t>
            </a:r>
          </a:p>
          <a:p>
            <a:r>
              <a:rPr lang="en-US" dirty="0"/>
              <a:t>But other file formats proliferate e.g. </a:t>
            </a:r>
            <a:r>
              <a:rPr lang="en-US" dirty="0" err="1"/>
              <a:t>NiFTi</a:t>
            </a:r>
            <a:r>
              <a:rPr lang="en-US" dirty="0"/>
              <a:t>, </a:t>
            </a:r>
            <a:r>
              <a:rPr lang="en-US" dirty="0" err="1"/>
              <a:t>Minc</a:t>
            </a:r>
            <a:r>
              <a:rPr lang="en-US" dirty="0"/>
              <a:t> (also multimodal), etc.</a:t>
            </a:r>
          </a:p>
          <a:p>
            <a:r>
              <a:rPr lang="en-US" dirty="0"/>
              <a:t>Do you really need a DICOM?</a:t>
            </a:r>
          </a:p>
          <a:p>
            <a:endParaRPr lang="en-US" dirty="0"/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better soft tissue differentiation than CT</a:t>
            </a:r>
          </a:p>
          <a:p>
            <a:pPr lvl="1"/>
            <a:r>
              <a:rPr lang="en-US" dirty="0"/>
              <a:t>radiation free</a:t>
            </a:r>
          </a:p>
          <a:p>
            <a:endParaRPr lang="en-US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time consuming, can patient stay still? </a:t>
            </a:r>
            <a:r>
              <a:rPr lang="en-US" sz="1400" dirty="0"/>
              <a:t>(tremor, anxiety, age, peristalsis etc.)</a:t>
            </a:r>
          </a:p>
          <a:p>
            <a:pPr lvl="1"/>
            <a:r>
              <a:rPr lang="en-US" dirty="0"/>
              <a:t>money consuming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Endoscopy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85537" y="1042737"/>
            <a:ext cx="8962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1806, </a:t>
            </a:r>
            <a:r>
              <a:rPr lang="en-US" dirty="0" err="1"/>
              <a:t>Bozzini</a:t>
            </a:r>
            <a:r>
              <a:rPr lang="en-US" dirty="0"/>
              <a:t> demonstrated his </a:t>
            </a:r>
            <a:r>
              <a:rPr lang="en-US" dirty="0" err="1"/>
              <a:t>Lichtleiter</a:t>
            </a:r>
            <a:r>
              <a:rPr lang="en-US" dirty="0"/>
              <a:t> on living patients </a:t>
            </a:r>
          </a:p>
          <a:p>
            <a:br>
              <a:rPr lang="en-US" sz="1000" b="1" dirty="0"/>
            </a:br>
            <a:r>
              <a:rPr lang="en-US" sz="1000" i="1" dirty="0"/>
              <a:t>The main requirements for looking into the internal cavities of the living body are therefore:</a:t>
            </a:r>
            <a:br>
              <a:rPr lang="en-US" sz="1000" i="1" dirty="0"/>
            </a:br>
            <a:r>
              <a:rPr lang="en-US" sz="1000" i="1" dirty="0"/>
              <a:t>I. To introduce a sufficient amount of light into these cavities.</a:t>
            </a:r>
            <a:br>
              <a:rPr lang="en-US" sz="1000" i="1" dirty="0"/>
            </a:br>
            <a:r>
              <a:rPr lang="en-US" sz="1000" i="1" dirty="0"/>
              <a:t>II. To bring the reflecting light-rays back to the eye of the examiner.</a:t>
            </a:r>
            <a:br>
              <a:rPr lang="en-US" sz="1000" i="1" dirty="0"/>
            </a:br>
            <a:r>
              <a:rPr lang="en-US" sz="1000" i="1" dirty="0"/>
              <a:t>To fulfill the first requirement you need</a:t>
            </a:r>
            <a:br>
              <a:rPr lang="en-US" sz="1000" i="1" dirty="0"/>
            </a:br>
            <a:r>
              <a:rPr lang="en-US" sz="1000" i="1" dirty="0"/>
              <a:t>a) a physiological or pathological orifice</a:t>
            </a:r>
            <a:br>
              <a:rPr lang="en-US" sz="1000" i="1" dirty="0"/>
            </a:br>
            <a:r>
              <a:rPr lang="en-US" sz="1000" i="1" dirty="0"/>
              <a:t>b) a light container</a:t>
            </a:r>
            <a:br>
              <a:rPr lang="en-US" sz="1000" i="1" dirty="0"/>
            </a:br>
            <a:r>
              <a:rPr lang="en-US" sz="1000" i="1" dirty="0"/>
              <a:t>c) light conducting tubes</a:t>
            </a:r>
            <a:br>
              <a:rPr lang="en-US" sz="1000" i="1" dirty="0"/>
            </a:br>
            <a:r>
              <a:rPr lang="en-US" sz="1000" i="1" dirty="0"/>
              <a:t>To fulfill the second requirement you need an additional tube for the reflecting the light rays – which I call for the sake of distinction – reflecting tube.</a:t>
            </a:r>
            <a:br>
              <a:rPr lang="en-US" sz="1000" i="1" dirty="0"/>
            </a:br>
            <a:r>
              <a:rPr lang="en-US" sz="1000" b="1" dirty="0"/>
              <a:t>Excerpt:</a:t>
            </a:r>
            <a:r>
              <a:rPr lang="en-US" sz="1000" dirty="0"/>
              <a:t> Philipp </a:t>
            </a:r>
            <a:r>
              <a:rPr lang="en-US" sz="1000" dirty="0" err="1"/>
              <a:t>Bozzini’s</a:t>
            </a:r>
            <a:r>
              <a:rPr lang="en-US" sz="1000" dirty="0"/>
              <a:t>  “</a:t>
            </a:r>
            <a:r>
              <a:rPr lang="en-US" sz="1000" dirty="0" err="1"/>
              <a:t>Lichtleiter</a:t>
            </a:r>
            <a:r>
              <a:rPr lang="en-US" sz="1000" dirty="0"/>
              <a:t>, </a:t>
            </a:r>
            <a:r>
              <a:rPr lang="en-US" sz="1000" dirty="0" err="1"/>
              <a:t>eine</a:t>
            </a:r>
            <a:r>
              <a:rPr lang="en-US" sz="1000" dirty="0"/>
              <a:t> </a:t>
            </a:r>
            <a:r>
              <a:rPr lang="en-US" sz="1000" dirty="0" err="1"/>
              <a:t>Erfindung</a:t>
            </a:r>
            <a:r>
              <a:rPr lang="en-US" sz="1000" dirty="0"/>
              <a:t> </a:t>
            </a:r>
            <a:r>
              <a:rPr lang="en-US" sz="1000" dirty="0" err="1"/>
              <a:t>zur</a:t>
            </a:r>
            <a:r>
              <a:rPr lang="en-US" sz="1000" dirty="0"/>
              <a:t> Anschauung </a:t>
            </a:r>
            <a:r>
              <a:rPr lang="en-US" sz="1000" dirty="0" err="1"/>
              <a:t>innerer</a:t>
            </a:r>
            <a:r>
              <a:rPr lang="en-US" sz="1000" dirty="0"/>
              <a:t> Theile und </a:t>
            </a:r>
            <a:r>
              <a:rPr lang="en-US" sz="1000" dirty="0" err="1"/>
              <a:t>Krankheiten</a:t>
            </a:r>
            <a:r>
              <a:rPr lang="en-US" sz="1000" dirty="0"/>
              <a:t>”, in </a:t>
            </a:r>
            <a:r>
              <a:rPr lang="en-US" sz="1000" i="1" dirty="0"/>
              <a:t>Journal der </a:t>
            </a:r>
            <a:r>
              <a:rPr lang="en-US" sz="1000" i="1" dirty="0" err="1"/>
              <a:t>praktischen</a:t>
            </a:r>
            <a:r>
              <a:rPr lang="en-US" sz="1000" i="1" dirty="0"/>
              <a:t> </a:t>
            </a:r>
            <a:r>
              <a:rPr lang="en-US" sz="1000" i="1" dirty="0" err="1"/>
              <a:t>Heilkunde</a:t>
            </a:r>
            <a:r>
              <a:rPr lang="en-US" sz="1000" dirty="0"/>
              <a:t>, Berlin 1806.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etal object with a tube&#10;&#10;Description automatically generated with medium confidence">
            <a:extLst>
              <a:ext uri="{FF2B5EF4-FFF2-40B4-BE49-F238E27FC236}">
                <a16:creationId xmlns:a16="http://schemas.microsoft.com/office/drawing/2014/main" id="{B453FC03-576F-DA33-0246-4738FCE8D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8" y="3420109"/>
            <a:ext cx="1485562" cy="2384327"/>
          </a:xfrm>
          <a:prstGeom prst="rect">
            <a:avLst/>
          </a:prstGeom>
        </p:spPr>
      </p:pic>
      <p:pic>
        <p:nvPicPr>
          <p:cNvPr id="8" name="Picture 7" descr="A medical illustration of a person lying down&#10;&#10;Description automatically generated">
            <a:extLst>
              <a:ext uri="{FF2B5EF4-FFF2-40B4-BE49-F238E27FC236}">
                <a16:creationId xmlns:a16="http://schemas.microsoft.com/office/drawing/2014/main" id="{BD18C35D-88DC-8975-ABE3-1FE44280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78" y="3193321"/>
            <a:ext cx="2356330" cy="2356330"/>
          </a:xfrm>
          <a:prstGeom prst="rect">
            <a:avLst/>
          </a:prstGeom>
        </p:spPr>
      </p:pic>
      <p:pic>
        <p:nvPicPr>
          <p:cNvPr id="10" name="Picture 9" descr="A hand holding a small transparent object&#10;&#10;Description automatically generated">
            <a:extLst>
              <a:ext uri="{FF2B5EF4-FFF2-40B4-BE49-F238E27FC236}">
                <a16:creationId xmlns:a16="http://schemas.microsoft.com/office/drawing/2014/main" id="{6C9A338E-11F2-7DCF-2046-422F2364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90" y="3329117"/>
            <a:ext cx="3740585" cy="2244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3B54-F70D-E139-EB20-06DC9E64990F}"/>
              </a:ext>
            </a:extLst>
          </p:cNvPr>
          <p:cNvSpPr txBox="1"/>
          <p:nvPr/>
        </p:nvSpPr>
        <p:spPr>
          <a:xfrm>
            <a:off x="3495675" y="6105525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worry, </a:t>
            </a:r>
            <a:r>
              <a:rPr lang="en-US" dirty="0" err="1"/>
              <a:t>multiframe</a:t>
            </a:r>
            <a:r>
              <a:rPr lang="en-US" dirty="0"/>
              <a:t> video in DICOM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92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Microscopy </a:t>
            </a:r>
            <a:r>
              <a:rPr lang="en-US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rgbClr val="7030A0"/>
                </a:solidFill>
              </a:rPr>
              <a:t>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401053" y="953801"/>
            <a:ext cx="1151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Stains: H+E, Van </a:t>
            </a:r>
            <a:r>
              <a:rPr lang="en-US" dirty="0" err="1">
                <a:sym typeface="Wingdings" panose="05000000000000000000" pitchFamily="2" charset="2"/>
              </a:rPr>
              <a:t>Glieson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Toloudine</a:t>
            </a:r>
            <a:r>
              <a:rPr lang="en-US" dirty="0">
                <a:sym typeface="Wingdings" panose="05000000000000000000" pitchFamily="2" charset="2"/>
              </a:rPr>
              <a:t> Blue, Alcian Blue, Giemsa, Reticulin, Nissl….</a:t>
            </a:r>
            <a:r>
              <a:rPr lang="en-US" dirty="0" err="1">
                <a:sym typeface="Wingdings" panose="05000000000000000000" pitchFamily="2" charset="2"/>
              </a:rPr>
              <a:t>Immuno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flourescence</a:t>
            </a:r>
            <a:r>
              <a:rPr lang="en-US" dirty="0">
                <a:sym typeface="Wingdings" panose="05000000000000000000" pitchFamily="2" charset="2"/>
              </a:rPr>
              <a:t> tagging </a:t>
            </a:r>
          </a:p>
          <a:p>
            <a:r>
              <a:rPr lang="en-US" dirty="0">
                <a:sym typeface="Wingdings" panose="05000000000000000000" pitchFamily="2" charset="2"/>
              </a:rPr>
              <a:t>digital microscopy, digital photography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3879-DF6B-5F15-5D24-D6727405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9" y="1750623"/>
            <a:ext cx="5518483" cy="4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219200" y="1691738"/>
            <a:ext cx="9368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For digital pathology slides put on </a:t>
            </a:r>
            <a:r>
              <a:rPr lang="en-US" b="1" i="1" dirty="0">
                <a:sym typeface="Wingdings" panose="05000000000000000000" pitchFamily="2" charset="2"/>
              </a:rPr>
              <a:t>various</a:t>
            </a:r>
            <a:r>
              <a:rPr lang="en-US" dirty="0">
                <a:sym typeface="Wingdings" panose="05000000000000000000" pitchFamily="2" charset="2"/>
              </a:rPr>
              <a:t> scanners </a:t>
            </a:r>
          </a:p>
          <a:p>
            <a:r>
              <a:rPr lang="en-US" dirty="0">
                <a:sym typeface="Wingdings" panose="05000000000000000000" pitchFamily="2" charset="2"/>
              </a:rPr>
              <a:t>Scanners determine the original file format (</a:t>
            </a:r>
            <a:r>
              <a:rPr lang="en-US" dirty="0" err="1">
                <a:sym typeface="Wingdings" panose="05000000000000000000" pitchFamily="2" charset="2"/>
              </a:rPr>
              <a:t>mrxs</a:t>
            </a:r>
            <a:r>
              <a:rPr lang="en-US" dirty="0">
                <a:sym typeface="Wingdings" panose="05000000000000000000" pitchFamily="2" charset="2"/>
              </a:rPr>
              <a:t>, DICOM, </a:t>
            </a:r>
            <a:r>
              <a:rPr lang="en-US" dirty="0" err="1">
                <a:sym typeface="Wingdings" panose="05000000000000000000" pitchFamily="2" charset="2"/>
              </a:rPr>
              <a:t>svslide</a:t>
            </a:r>
            <a:r>
              <a:rPr lang="en-US" dirty="0">
                <a:sym typeface="Wingdings" panose="05000000000000000000" pitchFamily="2" charset="2"/>
              </a:rPr>
              <a:t> etc.) and some characteristics (magnification)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 issues: very analog field, variety of file formats</a:t>
            </a:r>
            <a:r>
              <a:rPr lang="en-US" dirty="0">
                <a:sym typeface="Wingdings" panose="05000000000000000000" pitchFamily="2" charset="2"/>
              </a:rPr>
              <a:t> conversion</a:t>
            </a:r>
          </a:p>
          <a:p>
            <a:r>
              <a:rPr lang="en-US" dirty="0">
                <a:sym typeface="Wingdings" panose="05000000000000000000" pitchFamily="2" charset="2"/>
              </a:rPr>
              <a:t>TIFFs unsurprisingly popular (cloud optimized)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Standardizing force is OME (open microscopy environment)  OME-TIFF (xml metadata); OME-NGFF as next generation?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Bioformats</a:t>
            </a:r>
            <a:r>
              <a:rPr lang="en-US" dirty="0">
                <a:sym typeface="Wingdings" panose="05000000000000000000" pitchFamily="2" charset="2"/>
              </a:rPr>
              <a:t> library (python wrapped Java), </a:t>
            </a:r>
            <a:r>
              <a:rPr lang="en-US" dirty="0" err="1">
                <a:sym typeface="Wingdings" panose="05000000000000000000" pitchFamily="2" charset="2"/>
              </a:rPr>
              <a:t>Openslide</a:t>
            </a:r>
            <a:r>
              <a:rPr lang="en-US" dirty="0">
                <a:sym typeface="Wingdings" panose="05000000000000000000" pitchFamily="2" charset="2"/>
              </a:rPr>
              <a:t> (python wrapped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92969" y="374369"/>
            <a:ext cx="82629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Emerging modalities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605489" y="4308389"/>
            <a:ext cx="810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electrical impedance tomography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                            And more to 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71105-F11A-591B-56F1-84A0DA6FC87A}"/>
              </a:ext>
            </a:extLst>
          </p:cNvPr>
          <p:cNvSpPr txBox="1"/>
          <p:nvPr/>
        </p:nvSpPr>
        <p:spPr>
          <a:xfrm>
            <a:off x="1157037" y="170848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particle imaging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BF6C5-4994-521E-5372-D3A52B09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" y="2194758"/>
            <a:ext cx="3286413" cy="18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4FEC-500D-516C-34E5-D0953157E4A7}"/>
              </a:ext>
            </a:extLst>
          </p:cNvPr>
          <p:cNvSpPr txBox="1"/>
          <p:nvPr/>
        </p:nvSpPr>
        <p:spPr>
          <a:xfrm>
            <a:off x="7125022" y="1708485"/>
            <a:ext cx="280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Photoacoustic imaging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DFE7-6686-A091-8464-A2D5F6E4731A}"/>
              </a:ext>
            </a:extLst>
          </p:cNvPr>
          <p:cNvSpPr txBox="1"/>
          <p:nvPr/>
        </p:nvSpPr>
        <p:spPr>
          <a:xfrm>
            <a:off x="1243263" y="117909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more and the exceptions:</a:t>
            </a:r>
            <a:endParaRPr lang="LID4096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2130A9-9C43-E36C-1355-9916F044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01" y="2150006"/>
            <a:ext cx="3841583" cy="4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88F88-6E7F-4465-9D57-6ECA92A659FA}"/>
              </a:ext>
            </a:extLst>
          </p:cNvPr>
          <p:cNvSpPr txBox="1"/>
          <p:nvPr/>
        </p:nvSpPr>
        <p:spPr>
          <a:xfrm>
            <a:off x="7483642" y="6483631"/>
            <a:ext cx="3106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Pohang U. Science and Technology</a:t>
            </a:r>
            <a:endParaRPr lang="LID4096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9009-3B3E-E271-6389-ACBF497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7" y="4765390"/>
            <a:ext cx="888736" cy="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161137"/>
              </p:ext>
            </p:extLst>
          </p:nvPr>
        </p:nvGraphicFramePr>
        <p:xfrm>
          <a:off x="2032000" y="1331495"/>
          <a:ext cx="7087937" cy="4806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6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60885" y="374369"/>
            <a:ext cx="829502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Visualization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64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technologies:</a:t>
            </a:r>
          </a:p>
          <a:p>
            <a:r>
              <a:rPr lang="en-US" dirty="0"/>
              <a:t>	slices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3D rendering , printing, VR/XR and beyond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title="Holographic brain | Check This Out!">
            <a:hlinkClick r:id="" action="ppaction://media"/>
            <a:extLst>
              <a:ext uri="{FF2B5EF4-FFF2-40B4-BE49-F238E27FC236}">
                <a16:creationId xmlns:a16="http://schemas.microsoft.com/office/drawing/2014/main" id="{EA484BC3-02CF-6879-1C57-BC65B9DEF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5590" y="2271274"/>
            <a:ext cx="5913121" cy="3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93DA-4764-9F69-4D03-03B8DFBF3571}"/>
              </a:ext>
            </a:extLst>
          </p:cNvPr>
          <p:cNvSpPr txBox="1"/>
          <p:nvPr/>
        </p:nvSpPr>
        <p:spPr>
          <a:xfrm>
            <a:off x="1518047" y="6023811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 casting/tracing and possibilities may explore with ‘hardware Cambrian explosion’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05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Final points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9289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big bang continues….</a:t>
            </a:r>
          </a:p>
          <a:p>
            <a:endParaRPr lang="en-US" dirty="0"/>
          </a:p>
          <a:p>
            <a:r>
              <a:rPr lang="en-US" dirty="0"/>
              <a:t>Digitalization means everything will be computational </a:t>
            </a:r>
          </a:p>
          <a:p>
            <a:endParaRPr lang="en-US" dirty="0"/>
          </a:p>
          <a:p>
            <a:r>
              <a:rPr lang="en-US" dirty="0"/>
              <a:t>Newer technologies not solidified in standards: DICOM, names</a:t>
            </a:r>
          </a:p>
          <a:p>
            <a:endParaRPr lang="en-US" dirty="0"/>
          </a:p>
          <a:p>
            <a:r>
              <a:rPr lang="en-US" dirty="0"/>
              <a:t>Every type and sequence gives you different and more information</a:t>
            </a:r>
          </a:p>
          <a:p>
            <a:endParaRPr lang="en-US" dirty="0"/>
          </a:p>
          <a:p>
            <a:r>
              <a:rPr lang="en-US" dirty="0"/>
              <a:t>Currently many images are often not that ‘specific’, but they are surrounded by other data</a:t>
            </a:r>
          </a:p>
          <a:p>
            <a:endParaRPr lang="en-US" dirty="0"/>
          </a:p>
          <a:p>
            <a:r>
              <a:rPr lang="en-US" dirty="0"/>
              <a:t>--------------</a:t>
            </a:r>
          </a:p>
          <a:p>
            <a:r>
              <a:rPr lang="en-US" dirty="0"/>
              <a:t>Don’t fear other modalities, it’s all arrays</a:t>
            </a:r>
          </a:p>
          <a:p>
            <a:endParaRPr lang="en-US" dirty="0"/>
          </a:p>
          <a:p>
            <a:r>
              <a:rPr lang="en-US" dirty="0"/>
              <a:t>Think about using other modalities, and how</a:t>
            </a:r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3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191237" y="667985"/>
            <a:ext cx="10779853" cy="6494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Why this </a:t>
            </a:r>
            <a:r>
              <a:rPr lang="en-US" sz="3200" b="1" i="1" dirty="0">
                <a:solidFill>
                  <a:srgbClr val="7030A0"/>
                </a:solidFill>
              </a:rPr>
              <a:t>and code</a:t>
            </a:r>
            <a:r>
              <a:rPr lang="en-US" sz="3200" b="1" dirty="0">
                <a:solidFill>
                  <a:srgbClr val="7030A0"/>
                </a:solidFill>
              </a:rPr>
              <a:t>?</a:t>
            </a: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In the end we have to talk to each other.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The above can happen when engineering knows more,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but it can be even worse when engineering knows less</a:t>
            </a:r>
          </a:p>
          <a:p>
            <a:r>
              <a:rPr lang="en-US" sz="24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5" name="The-Expert-Short-Comedy-Sketch-YouTube">
            <a:hlinkClick r:id="" action="ppaction://media"/>
            <a:extLst>
              <a:ext uri="{FF2B5EF4-FFF2-40B4-BE49-F238E27FC236}">
                <a16:creationId xmlns:a16="http://schemas.microsoft.com/office/drawing/2014/main" id="{E60E8581-BBE1-A462-2B1E-5309F9684F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9429" y="1342239"/>
            <a:ext cx="6626368" cy="37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65749" y="1276855"/>
            <a:ext cx="7280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 when we mention different modalities</a:t>
            </a:r>
          </a:p>
          <a:p>
            <a:endParaRPr lang="en-US" dirty="0"/>
          </a:p>
          <a:p>
            <a:r>
              <a:rPr lang="en-US" dirty="0"/>
              <a:t>Which modality and anatomy is best for my question?</a:t>
            </a:r>
          </a:p>
          <a:p>
            <a:endParaRPr lang="en-US" dirty="0"/>
          </a:p>
          <a:p>
            <a:r>
              <a:rPr lang="en-US" dirty="0"/>
              <a:t>Can an imaging modality and sequence give data for my question?</a:t>
            </a:r>
          </a:p>
          <a:p>
            <a:endParaRPr lang="en-US" dirty="0"/>
          </a:p>
          <a:p>
            <a:r>
              <a:rPr lang="en-US" dirty="0"/>
              <a:t>What information is it giving?</a:t>
            </a:r>
          </a:p>
          <a:p>
            <a:endParaRPr lang="en-US" dirty="0"/>
          </a:p>
          <a:p>
            <a:r>
              <a:rPr lang="en-US" dirty="0"/>
              <a:t>Can we couple this with information from other modalities somehow?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computational tools and algorithms will best analyze that information?</a:t>
            </a:r>
          </a:p>
          <a:p>
            <a:endParaRPr lang="en-US" dirty="0"/>
          </a:p>
          <a:p>
            <a:r>
              <a:rPr lang="en-US" dirty="0"/>
              <a:t>	- file formats</a:t>
            </a:r>
          </a:p>
          <a:p>
            <a:r>
              <a:rPr lang="en-US" dirty="0"/>
              <a:t>	- conventions</a:t>
            </a:r>
          </a:p>
          <a:p>
            <a:r>
              <a:rPr lang="en-US" dirty="0"/>
              <a:t>	- image characteristics</a:t>
            </a:r>
          </a:p>
        </p:txBody>
      </p:sp>
      <p:pic>
        <p:nvPicPr>
          <p:cNvPr id="12" name="Picture 11" descr="Cartoon of a police officer and a person standing next to a light post&#10;&#10;Description automatically generated">
            <a:extLst>
              <a:ext uri="{FF2B5EF4-FFF2-40B4-BE49-F238E27FC236}">
                <a16:creationId xmlns:a16="http://schemas.microsoft.com/office/drawing/2014/main" id="{DFF8F581-0469-F697-4422-05FCD5F9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9" y="1659849"/>
            <a:ext cx="4259368" cy="43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25643" y="124370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Anatomic divisions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6C1F-F848-74D1-B789-DF021B7A1EFF}"/>
              </a:ext>
            </a:extLst>
          </p:cNvPr>
          <p:cNvSpPr txBox="1"/>
          <p:nvPr/>
        </p:nvSpPr>
        <p:spPr>
          <a:xfrm>
            <a:off x="6353974" y="124750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technology divisions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465C-0466-E526-D60F-BD5DEB067EC7}"/>
              </a:ext>
            </a:extLst>
          </p:cNvPr>
          <p:cNvSpPr txBox="1"/>
          <p:nvPr/>
        </p:nvSpPr>
        <p:spPr>
          <a:xfrm>
            <a:off x="1403684" y="4217216"/>
            <a:ext cx="359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cases: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Mammography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colonoscopy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Echocardiography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Angiography (CT or MR)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D900-B3F9-A20D-C646-A2C11A32B0F1}"/>
              </a:ext>
            </a:extLst>
          </p:cNvPr>
          <p:cNvSpPr txBox="1"/>
          <p:nvPr/>
        </p:nvSpPr>
        <p:spPr>
          <a:xfrm>
            <a:off x="7428189" y="4619325"/>
            <a:ext cx="184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</a:t>
            </a:r>
          </a:p>
          <a:p>
            <a:r>
              <a:rPr lang="en-US" dirty="0"/>
              <a:t>CT</a:t>
            </a:r>
          </a:p>
          <a:p>
            <a:r>
              <a:rPr lang="en-US" dirty="0"/>
              <a:t>MRI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PET+</a:t>
            </a:r>
          </a:p>
          <a:p>
            <a:r>
              <a:rPr lang="en-US" dirty="0"/>
              <a:t>Microscopy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E9CDF-E632-F7D8-EF9E-81DD8D39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4" y="1713681"/>
            <a:ext cx="2696679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 of a ray&#10;&#10;Description automatically generated with medium confidence">
            <a:extLst>
              <a:ext uri="{FF2B5EF4-FFF2-40B4-BE49-F238E27FC236}">
                <a16:creationId xmlns:a16="http://schemas.microsoft.com/office/drawing/2014/main" id="{5BBBBF78-E817-3D0D-1D7F-A777DA91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5" y="1631453"/>
            <a:ext cx="4097388" cy="2261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67E9F-1F71-6C60-A5B8-54E7C48EDE4C}"/>
              </a:ext>
            </a:extLst>
          </p:cNvPr>
          <p:cNvSpPr txBox="1"/>
          <p:nvPr/>
        </p:nvSpPr>
        <p:spPr>
          <a:xfrm>
            <a:off x="3004146" y="3754158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Rembrant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069E-9B51-8F4E-829F-DE933C4C91E3}"/>
              </a:ext>
            </a:extLst>
          </p:cNvPr>
          <p:cNvSpPr txBox="1"/>
          <p:nvPr/>
        </p:nvSpPr>
        <p:spPr>
          <a:xfrm>
            <a:off x="5791200" y="4010094"/>
            <a:ext cx="8359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Intes</a:t>
            </a:r>
            <a:r>
              <a:rPr lang="en-US" sz="1000" dirty="0"/>
              <a:t>, Xavier &amp; Venugopal, Vivek &amp; Chen, Jin &amp; Azar, Fred. (2012). Multimodal diffuse imaging system. 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1953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67E996A7-855C-7203-E363-94EE2CCED149}"/>
              </a:ext>
            </a:extLst>
          </p:cNvPr>
          <p:cNvSpPr/>
          <p:nvPr/>
        </p:nvSpPr>
        <p:spPr>
          <a:xfrm>
            <a:off x="409074" y="2847975"/>
            <a:ext cx="953001" cy="1893331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80675" y="374369"/>
            <a:ext cx="8375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Xrays</a:t>
            </a:r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09625" y="1060267"/>
            <a:ext cx="9782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1895 Willem Roentgen : X 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 have classical X-rays, mammography, DEXA and fluoroscopy and…</a:t>
            </a:r>
          </a:p>
          <a:p>
            <a:endParaRPr lang="en-US" dirty="0"/>
          </a:p>
          <a:p>
            <a:r>
              <a:rPr lang="en-US" dirty="0"/>
              <a:t>Radiographs are computationally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2D arrays of pixels (jpeg 2000) + metadata (DICOM)</a:t>
            </a:r>
          </a:p>
          <a:p>
            <a:r>
              <a:rPr lang="en-US" dirty="0"/>
              <a:t>	Modern sequence in </a:t>
            </a:r>
            <a:r>
              <a:rPr lang="en-US" dirty="0" err="1"/>
              <a:t>fluoro</a:t>
            </a:r>
            <a:r>
              <a:rPr lang="en-US" dirty="0"/>
              <a:t> video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(MPEG, HEVC) + metadata (DICOM)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Radioactive with solid fill">
            <a:extLst>
              <a:ext uri="{FF2B5EF4-FFF2-40B4-BE49-F238E27FC236}">
                <a16:creationId xmlns:a16="http://schemas.microsoft.com/office/drawing/2014/main" id="{F43D002B-308C-73A3-A3B6-A5FA2800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1" y="3320841"/>
            <a:ext cx="667627" cy="66762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46136752-1103-894B-26A1-7DE24F48066F}"/>
              </a:ext>
            </a:extLst>
          </p:cNvPr>
          <p:cNvSpPr/>
          <p:nvPr/>
        </p:nvSpPr>
        <p:spPr>
          <a:xfrm>
            <a:off x="3707084" y="2246843"/>
            <a:ext cx="124871" cy="309559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D2D7597-F464-B536-0369-2843B7FE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4697" y="2791321"/>
            <a:ext cx="2102420" cy="2102420"/>
          </a:xfrm>
          <a:prstGeom prst="rect">
            <a:avLst/>
          </a:prstGeom>
        </p:spPr>
      </p:pic>
      <p:pic>
        <p:nvPicPr>
          <p:cNvPr id="24" name="Picture 23" descr="A close-up of a breast&#10;&#10;Description automatically generated">
            <a:extLst>
              <a:ext uri="{FF2B5EF4-FFF2-40B4-BE49-F238E27FC236}">
                <a16:creationId xmlns:a16="http://schemas.microsoft.com/office/drawing/2014/main" id="{5D9DC1A8-C6C0-3A3D-AB5D-8ABAEEE3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87" y="3113290"/>
            <a:ext cx="4360253" cy="2357262"/>
          </a:xfrm>
          <a:prstGeom prst="rect">
            <a:avLst/>
          </a:prstGeom>
        </p:spPr>
      </p:pic>
      <p:pic>
        <p:nvPicPr>
          <p:cNvPr id="21" name="Picture 20" descr="A person getting her mammogram&#10;&#10;Description automatically generated">
            <a:extLst>
              <a:ext uri="{FF2B5EF4-FFF2-40B4-BE49-F238E27FC236}">
                <a16:creationId xmlns:a16="http://schemas.microsoft.com/office/drawing/2014/main" id="{5ABA4F08-DE7F-53C1-BF11-4010F54EC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4" y="2234657"/>
            <a:ext cx="1774996" cy="1419997"/>
          </a:xfrm>
          <a:prstGeom prst="rect">
            <a:avLst/>
          </a:prstGeom>
        </p:spPr>
      </p:pic>
      <p:pic>
        <p:nvPicPr>
          <p:cNvPr id="5" name="Picture 4" descr="X-ray of a person's neck&#10;&#10;Description automatically generated">
            <a:extLst>
              <a:ext uri="{FF2B5EF4-FFF2-40B4-BE49-F238E27FC236}">
                <a16:creationId xmlns:a16="http://schemas.microsoft.com/office/drawing/2014/main" id="{D0DE3697-3CB9-4DB1-8363-3FD72F158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38" y="2031990"/>
            <a:ext cx="3095594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5456384" y="4852416"/>
            <a:ext cx="17465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Segoe UI"/>
              </a:rPr>
              <a:t>Case courtesy of Maulik S Patel, Radiopaedia.org, </a:t>
            </a:r>
            <a:r>
              <a:rPr lang="en-US" sz="800" dirty="0" err="1">
                <a:cs typeface="Segoe UI"/>
              </a:rPr>
              <a:t>rID</a:t>
            </a:r>
            <a:r>
              <a:rPr lang="en-US" sz="800" dirty="0">
                <a:cs typeface="Segoe UI"/>
              </a:rPr>
              <a:t>: 30434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21895" y="1591315"/>
            <a:ext cx="97002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 Ian Donald (uses 1D A-mode ultrasound in diagnosis)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2.5 – 10 megahertz: will both propagate and reflect 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most datasets will be B-mode, doppler, contrast enhanced, M-mode (echo, lung), 4D…</a:t>
            </a:r>
          </a:p>
          <a:p>
            <a:endParaRPr lang="en-US" dirty="0"/>
          </a:p>
          <a:p>
            <a:r>
              <a:rPr lang="en-US" dirty="0"/>
              <a:t>	Computationally can be video/CINE or</a:t>
            </a:r>
            <a:r>
              <a:rPr lang="en-US" dirty="0">
                <a:sym typeface="Wingdings" panose="05000000000000000000" pitchFamily="2" charset="2"/>
              </a:rPr>
              <a:t> 2D arrays + metadata 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This is a picture of a technician giving a pregnant woman an ultrasound.  There is an image of the fetus on the computer monitor.">
            <a:extLst>
              <a:ext uri="{FF2B5EF4-FFF2-40B4-BE49-F238E27FC236}">
                <a16:creationId xmlns:a16="http://schemas.microsoft.com/office/drawing/2014/main" id="{EA3EEB4D-BCB0-962A-CECD-767A2E31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7" y="3072459"/>
            <a:ext cx="271938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DFD23A53-138D-451A-AF7C-440C96CC9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66" y="3337831"/>
            <a:ext cx="2118560" cy="1514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5B148-31AD-5412-3B38-B79842A38305}"/>
              </a:ext>
            </a:extLst>
          </p:cNvPr>
          <p:cNvSpPr txBox="1"/>
          <p:nvPr/>
        </p:nvSpPr>
        <p:spPr>
          <a:xfrm>
            <a:off x="8126551" y="4874285"/>
            <a:ext cx="228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/>
              <a:t>Case courtesy of Teresa Fontanilla, Radiopaedia.org, rID: 30925</a:t>
            </a:r>
          </a:p>
        </p:txBody>
      </p:sp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294083EB-4411-0322-158C-02D6EB41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1" y="3337831"/>
            <a:ext cx="2049123" cy="1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20437" y="181864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13134" y="908653"/>
            <a:ext cx="80800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Important for computational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Disadvantages: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Highly operator dependent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Position and power will vary, maybe even with a specific protocol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Resolution is lower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Often with burned in stuff (protocol this away from research?)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Vendor/machine variability?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Modality that easily shows things at different angles and/or in motion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No radiation, low/no harm! Can be used on baby’s brains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7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CT and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9020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1972: Godfrey Hounsfield  (first 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nuclear medicine, CTs, tomosynthesis, other forms of tomography</a:t>
            </a:r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of voxels with Hounsfield unit values + metadata (DICOM)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Online Media 3" title="How Does a CT Scan Work?">
            <a:hlinkClick r:id="" action="ppaction://media"/>
            <a:extLst>
              <a:ext uri="{FF2B5EF4-FFF2-40B4-BE49-F238E27FC236}">
                <a16:creationId xmlns:a16="http://schemas.microsoft.com/office/drawing/2014/main" id="{351EBB47-B740-00BA-4FA9-3DBB5EADF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180" y="1790700"/>
            <a:ext cx="6955128" cy="39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1245</Words>
  <Application>Microsoft Office PowerPoint</Application>
  <PresentationFormat>Widescreen</PresentationFormat>
  <Paragraphs>287</Paragraphs>
  <Slides>21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Assistant</vt:lpstr>
      <vt:lpstr>Calibri</vt:lpstr>
      <vt:lpstr>Calibri Light</vt:lpstr>
      <vt:lpstr>Nunito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Diagnostic imaging a quick over or review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153</cp:revision>
  <dcterms:created xsi:type="dcterms:W3CDTF">2022-12-06T14:01:28Z</dcterms:created>
  <dcterms:modified xsi:type="dcterms:W3CDTF">2024-09-05T08:55:57Z</dcterms:modified>
</cp:coreProperties>
</file>